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68" r:id="rId2"/>
    <p:sldId id="256" r:id="rId3"/>
    <p:sldId id="257" r:id="rId4"/>
    <p:sldId id="259" r:id="rId5"/>
    <p:sldId id="258" r:id="rId6"/>
    <p:sldId id="260" r:id="rId7"/>
    <p:sldId id="261" r:id="rId8"/>
    <p:sldId id="262" r:id="rId9"/>
    <p:sldId id="263" r:id="rId10"/>
    <p:sldId id="266" r:id="rId11"/>
    <p:sldId id="264"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ne Walker" initials="RW" lastIdx="2" clrIdx="0">
    <p:extLst>
      <p:ext uri="{19B8F6BF-5375-455C-9EA6-DF929625EA0E}">
        <p15:presenceInfo xmlns:p15="http://schemas.microsoft.com/office/powerpoint/2012/main" userId="df262009ba38e8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12B6C-EA71-4F1A-AD3E-00423D3F2B49}" type="datetimeFigureOut">
              <a:rPr lang="en-US" smtClean="0"/>
              <a:t>5/4/2017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EFF2E-2C33-46EA-8568-7404BB409CD6}" type="slidenum">
              <a:rPr lang="en-US" smtClean="0"/>
              <a:t>‹#›</a:t>
            </a:fld>
            <a:endParaRPr lang="en-US" dirty="0"/>
          </a:p>
        </p:txBody>
      </p:sp>
    </p:spTree>
    <p:extLst>
      <p:ext uri="{BB962C8B-B14F-4D97-AF65-F5344CB8AC3E}">
        <p14:creationId xmlns:p14="http://schemas.microsoft.com/office/powerpoint/2010/main" val="343350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167FCA-5BB3-4CB9-A21C-6468A38FA10D}"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15971827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AD2A99-AA4A-41A1-8B48-101991BD7061}"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57811954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D49BCC-4A26-4AD4-A6A3-893610A07726}"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448550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000D2-C231-40F2-B2D6-C87437DEF1BA}"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65373962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A8756A-0DA9-4216-BC9D-673DB2C0E391}"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5170034"/>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90C434-413F-43FB-924A-F0A2BAB2A64D}"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96555397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F9C64-2CC5-447A-9594-EF391E89CBBE}"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4284872703"/>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A8C9D-4C41-404E-8217-B2DB19AC8312}"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343420910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6F495-03F7-4AF3-AE4F-B3D0EB0128A6}"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66518729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4849A-7420-4146-A23D-EC33F75D8219}" type="datetime1">
              <a:rPr lang="en-US" smtClean="0"/>
              <a:t>5/4/2017</a:t>
            </a:fld>
            <a:endParaRPr lang="en-US" dirty="0"/>
          </a:p>
        </p:txBody>
      </p:sp>
      <p:sp>
        <p:nvSpPr>
          <p:cNvPr id="5" name="Footer Placeholder 4"/>
          <p:cNvSpPr>
            <a:spLocks noGrp="1"/>
          </p:cNvSpPr>
          <p:nvPr>
            <p:ph type="ftr" sz="quarter" idx="11"/>
          </p:nvPr>
        </p:nvSpPr>
        <p:spPr/>
        <p:txBody>
          <a:bodyPr/>
          <a:lstStyle/>
          <a:p>
            <a:r>
              <a:rPr lang="en-US" dirty="0" smtClean="0"/>
              <a:t>Created by Ramone Walker</a:t>
            </a:r>
            <a:endParaRPr lang="en-US" dirty="0"/>
          </a:p>
        </p:txBody>
      </p:sp>
      <p:sp>
        <p:nvSpPr>
          <p:cNvPr id="6" name="Slide Number Placeholder 5"/>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60117409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2836F7-CC0B-4436-8AA6-BC98F87F186A}" type="datetime1">
              <a:rPr lang="en-US" smtClean="0"/>
              <a:t>5/4/2017</a:t>
            </a:fld>
            <a:endParaRPr lang="en-US" dirty="0"/>
          </a:p>
        </p:txBody>
      </p:sp>
      <p:sp>
        <p:nvSpPr>
          <p:cNvPr id="6" name="Footer Placeholder 5"/>
          <p:cNvSpPr>
            <a:spLocks noGrp="1"/>
          </p:cNvSpPr>
          <p:nvPr>
            <p:ph type="ftr" sz="quarter" idx="11"/>
          </p:nvPr>
        </p:nvSpPr>
        <p:spPr/>
        <p:txBody>
          <a:bodyPr/>
          <a:lstStyle/>
          <a:p>
            <a:r>
              <a:rPr lang="en-US" dirty="0" smtClean="0"/>
              <a:t>Created by Ramone Walker</a:t>
            </a:r>
            <a:endParaRPr lang="en-US" dirty="0"/>
          </a:p>
        </p:txBody>
      </p:sp>
      <p:sp>
        <p:nvSpPr>
          <p:cNvPr id="7" name="Slide Number Placeholder 6"/>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138179561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93B9C7-4B62-4592-B6CF-A76DA5298F38}" type="datetime1">
              <a:rPr lang="en-US" smtClean="0"/>
              <a:t>5/4/2017</a:t>
            </a:fld>
            <a:endParaRPr lang="en-US" dirty="0"/>
          </a:p>
        </p:txBody>
      </p:sp>
      <p:sp>
        <p:nvSpPr>
          <p:cNvPr id="8" name="Footer Placeholder 7"/>
          <p:cNvSpPr>
            <a:spLocks noGrp="1"/>
          </p:cNvSpPr>
          <p:nvPr>
            <p:ph type="ftr" sz="quarter" idx="11"/>
          </p:nvPr>
        </p:nvSpPr>
        <p:spPr/>
        <p:txBody>
          <a:bodyPr/>
          <a:lstStyle/>
          <a:p>
            <a:r>
              <a:rPr lang="en-US" dirty="0" smtClean="0"/>
              <a:t>Created by Ramone Walker</a:t>
            </a:r>
            <a:endParaRPr lang="en-US" dirty="0"/>
          </a:p>
        </p:txBody>
      </p:sp>
      <p:sp>
        <p:nvSpPr>
          <p:cNvPr id="9" name="Slide Number Placeholder 8"/>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678970056"/>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DB4CDD-A6CE-4FDD-9DC0-1FDDA0AC1F9A}" type="datetime1">
              <a:rPr lang="en-US" smtClean="0"/>
              <a:t>5/4/2017</a:t>
            </a:fld>
            <a:endParaRPr lang="en-US" dirty="0"/>
          </a:p>
        </p:txBody>
      </p:sp>
      <p:sp>
        <p:nvSpPr>
          <p:cNvPr id="4" name="Footer Placeholder 3"/>
          <p:cNvSpPr>
            <a:spLocks noGrp="1"/>
          </p:cNvSpPr>
          <p:nvPr>
            <p:ph type="ftr" sz="quarter" idx="11"/>
          </p:nvPr>
        </p:nvSpPr>
        <p:spPr/>
        <p:txBody>
          <a:bodyPr/>
          <a:lstStyle/>
          <a:p>
            <a:r>
              <a:rPr lang="en-US" dirty="0" smtClean="0"/>
              <a:t>Created by Ramone Walker</a:t>
            </a:r>
            <a:endParaRPr lang="en-US" dirty="0"/>
          </a:p>
        </p:txBody>
      </p:sp>
      <p:sp>
        <p:nvSpPr>
          <p:cNvPr id="5" name="Slide Number Placeholder 4"/>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779814561"/>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E967A-AE68-4D44-9D45-36433038E619}" type="datetime1">
              <a:rPr lang="en-US" smtClean="0"/>
              <a:t>5/4/2017</a:t>
            </a:fld>
            <a:endParaRPr lang="en-US" dirty="0"/>
          </a:p>
        </p:txBody>
      </p:sp>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92772637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35CDE-472E-49BE-92AF-3D6C50E492C9}" type="datetime1">
              <a:rPr lang="en-US" smtClean="0"/>
              <a:t>5/4/2017</a:t>
            </a:fld>
            <a:endParaRPr lang="en-US" dirty="0"/>
          </a:p>
        </p:txBody>
      </p:sp>
      <p:sp>
        <p:nvSpPr>
          <p:cNvPr id="6" name="Footer Placeholder 5"/>
          <p:cNvSpPr>
            <a:spLocks noGrp="1"/>
          </p:cNvSpPr>
          <p:nvPr>
            <p:ph type="ftr" sz="quarter" idx="11"/>
          </p:nvPr>
        </p:nvSpPr>
        <p:spPr/>
        <p:txBody>
          <a:bodyPr/>
          <a:lstStyle/>
          <a:p>
            <a:r>
              <a:rPr lang="en-US" dirty="0" smtClean="0"/>
              <a:t>Created by Ramone Walker</a:t>
            </a:r>
            <a:endParaRPr lang="en-US" dirty="0"/>
          </a:p>
        </p:txBody>
      </p:sp>
      <p:sp>
        <p:nvSpPr>
          <p:cNvPr id="7" name="Slide Number Placeholder 6"/>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33202045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5A6FFF-68BE-4A45-8F4B-531C1F1615B2}" type="datetime1">
              <a:rPr lang="en-US" smtClean="0"/>
              <a:t>5/4/2017</a:t>
            </a:fld>
            <a:endParaRPr lang="en-US" dirty="0"/>
          </a:p>
        </p:txBody>
      </p:sp>
      <p:sp>
        <p:nvSpPr>
          <p:cNvPr id="6" name="Footer Placeholder 5"/>
          <p:cNvSpPr>
            <a:spLocks noGrp="1"/>
          </p:cNvSpPr>
          <p:nvPr>
            <p:ph type="ftr" sz="quarter" idx="11"/>
          </p:nvPr>
        </p:nvSpPr>
        <p:spPr/>
        <p:txBody>
          <a:bodyPr/>
          <a:lstStyle/>
          <a:p>
            <a:r>
              <a:rPr lang="en-US" dirty="0" smtClean="0"/>
              <a:t>Created by Ramone Walker</a:t>
            </a:r>
            <a:endParaRPr lang="en-US" dirty="0"/>
          </a:p>
        </p:txBody>
      </p:sp>
      <p:sp>
        <p:nvSpPr>
          <p:cNvPr id="7" name="Slide Number Placeholder 6"/>
          <p:cNvSpPr>
            <a:spLocks noGrp="1"/>
          </p:cNvSpPr>
          <p:nvPr>
            <p:ph type="sldNum" sz="quarter" idx="12"/>
          </p:nvPr>
        </p:nvSpPr>
        <p:spPr/>
        <p:txBody>
          <a:bodyPr/>
          <a:lstStyle/>
          <a:p>
            <a:fld id="{F528E7E0-2197-40E1-B4DD-DBA76E401CE2}" type="slidenum">
              <a:rPr lang="en-US" smtClean="0"/>
              <a:t>‹#›</a:t>
            </a:fld>
            <a:endParaRPr lang="en-US" dirty="0"/>
          </a:p>
        </p:txBody>
      </p:sp>
    </p:spTree>
    <p:extLst>
      <p:ext uri="{BB962C8B-B14F-4D97-AF65-F5344CB8AC3E}">
        <p14:creationId xmlns:p14="http://schemas.microsoft.com/office/powerpoint/2010/main" val="21153754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camera.wav"/>
          </p:stSnd>
        </p:sndAc>
      </p:transition>
    </mc:Choice>
    <mc:Fallback xmlns="">
      <p:transition spd="slow">
        <p:fad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27BCC4-D587-4967-9025-B42073905F8E}" type="datetime1">
              <a:rPr lang="en-US" smtClean="0"/>
              <a:t>5/4/2017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Created by Ramone Walker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28E7E0-2197-40E1-B4DD-DBA76E401CE2}" type="slidenum">
              <a:rPr lang="en-US" smtClean="0"/>
              <a:t>‹#›</a:t>
            </a:fld>
            <a:endParaRPr lang="en-US" dirty="0"/>
          </a:p>
        </p:txBody>
      </p:sp>
    </p:spTree>
    <p:extLst>
      <p:ext uri="{BB962C8B-B14F-4D97-AF65-F5344CB8AC3E}">
        <p14:creationId xmlns:p14="http://schemas.microsoft.com/office/powerpoint/2010/main" val="116185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14:window dir="vert"/>
        <p:sndAc>
          <p:stSnd>
            <p:snd r:embed="rId18" name="camera.wav"/>
          </p:stSnd>
        </p:sndAc>
      </p:transition>
    </mc:Choice>
    <mc:Fallback xmlns="">
      <p:transition spd="slow">
        <p:fade/>
        <p:sndAc>
          <p:stSnd>
            <p:snd r:embed="rId19" name="camera.wav"/>
          </p:stSnd>
        </p:sndAc>
      </p:transition>
    </mc:Fallback>
  </mc:AlternateConten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104" y="1314026"/>
            <a:ext cx="9367693" cy="4062651"/>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Ramone Walker</a:t>
            </a:r>
          </a:p>
          <a:p>
            <a:pPr algn="ctr"/>
            <a:endParaRPr lang="en-US" sz="5400" dirty="0" smtClean="0">
              <a:ln w="0"/>
              <a:effectLst>
                <a:outerShdw blurRad="38100" dist="19050" dir="2700000" algn="tl" rotWithShape="0">
                  <a:schemeClr val="dk1">
                    <a:alpha val="40000"/>
                  </a:schemeClr>
                </a:outerShdw>
              </a:effectLst>
            </a:endParaRPr>
          </a:p>
          <a:p>
            <a:pPr algn="ctr"/>
            <a:r>
              <a:rPr lang="en-US" sz="3200" dirty="0"/>
              <a:t>Internet, Intranet, Browser and Security </a:t>
            </a:r>
            <a:r>
              <a:rPr lang="en-US" sz="3200" dirty="0" smtClean="0"/>
              <a:t>Research</a:t>
            </a:r>
          </a:p>
          <a:p>
            <a:pPr algn="ctr"/>
            <a:endParaRPr lang="en-US" dirty="0" smtClean="0"/>
          </a:p>
          <a:p>
            <a:pPr algn="ctr"/>
            <a:r>
              <a:rPr lang="en-US" dirty="0" smtClean="0"/>
              <a:t>ITCore_PS_Jarnagin</a:t>
            </a:r>
            <a:r>
              <a:rPr lang="en-US" dirty="0"/>
              <a:t>__March </a:t>
            </a:r>
            <a:r>
              <a:rPr lang="en-US" dirty="0" smtClean="0"/>
              <a:t>2017</a:t>
            </a:r>
          </a:p>
          <a:p>
            <a:pPr algn="ctr"/>
            <a:endParaRPr lang="en-US" dirty="0"/>
          </a:p>
          <a:p>
            <a:pPr algn="ctr"/>
            <a:r>
              <a:rPr lang="en-US" sz="2800" dirty="0" smtClean="0">
                <a:ln w="0"/>
                <a:effectLst>
                  <a:outerShdw blurRad="38100" dist="19050" dir="2700000" algn="tl" rotWithShape="0">
                    <a:schemeClr val="dk1">
                      <a:alpha val="40000"/>
                    </a:schemeClr>
                  </a:outerShdw>
                </a:effectLst>
              </a:rPr>
              <a:t>For Professor Jarnagin</a:t>
            </a:r>
          </a:p>
          <a:p>
            <a:pPr algn="ctr"/>
            <a:r>
              <a:rPr lang="en-US" sz="2800" b="0" cap="none" spc="0" dirty="0" smtClean="0">
                <a:ln w="0"/>
                <a:solidFill>
                  <a:schemeClr val="tx1"/>
                </a:solidFill>
                <a:effectLst>
                  <a:outerShdw blurRad="38100" dist="19050" dir="2700000" algn="tl" rotWithShape="0">
                    <a:schemeClr val="dk1">
                      <a:alpha val="40000"/>
                    </a:schemeClr>
                  </a:outerShdw>
                </a:effectLst>
              </a:rPr>
              <a:t>05/04/2017</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1</a:t>
            </a:fld>
            <a:endParaRPr lang="en-US" dirty="0"/>
          </a:p>
        </p:txBody>
      </p:sp>
    </p:spTree>
    <p:custDataLst>
      <p:tags r:id="rId1"/>
    </p:custDataLst>
    <p:extLst>
      <p:ext uri="{BB962C8B-B14F-4D97-AF65-F5344CB8AC3E}">
        <p14:creationId xmlns:p14="http://schemas.microsoft.com/office/powerpoint/2010/main" val="2720940965"/>
      </p:ext>
    </p:extLst>
  </p:cSld>
  <p:clrMapOvr>
    <a:masterClrMapping/>
  </p:clrMapOvr>
  <mc:AlternateContent xmlns:mc="http://schemas.openxmlformats.org/markup-compatibility/2006">
    <mc:Choice xmlns:p14="http://schemas.microsoft.com/office/powerpoint/2010/main" Requires="p14">
      <p:transition spd="slow" p14:dur="1500" advTm="2509">
        <p14:window dir="vert"/>
        <p:sndAc>
          <p:stSnd>
            <p:snd r:embed="rId3" name="camera.wav"/>
          </p:stSnd>
        </p:sndAc>
      </p:transition>
    </mc:Choice>
    <mc:Fallback>
      <p:transition spd="slow" advTm="2509">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73" y="249255"/>
            <a:ext cx="4750955" cy="5898218"/>
          </a:xfrm>
          <a:prstGeom prst="rect">
            <a:avLst/>
          </a:prstGeom>
        </p:spPr>
        <p:txBody>
          <a:bodyPr wrap="square">
            <a:spAutoFit/>
          </a:bodyPr>
          <a:lstStyle/>
          <a:p>
            <a:pPr>
              <a:lnSpc>
                <a:spcPct val="200000"/>
              </a:lnSpc>
            </a:pPr>
            <a:r>
              <a:rPr lang="en-US" sz="1400" b="1" dirty="0">
                <a:latin typeface="Calibri" panose="020F0502020204030204" pitchFamily="34" charset="0"/>
                <a:ea typeface="Calibri" panose="020F0502020204030204" pitchFamily="34" charset="0"/>
                <a:cs typeface="Times New Roman" panose="02020603050405020304" pitchFamily="18" charset="0"/>
              </a:rPr>
              <a:t>Describe how to download files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There are many ways to download file and downloading a file is as simple as a click. </a:t>
            </a:r>
          </a:p>
          <a:p>
            <a:pPr marL="342900" marR="0" lvl="0" indent="-342900">
              <a:lnSpc>
                <a:spcPct val="200000"/>
              </a:lnSpc>
              <a:spcBef>
                <a:spcPts val="0"/>
              </a:spcBef>
              <a:spcAft>
                <a:spcPts val="0"/>
              </a:spcAft>
              <a:buFont typeface="Symbol" panose="05050102010706020507" pitchFamily="18" charset="2"/>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1. First </a:t>
            </a:r>
            <a:r>
              <a:rPr lang="en-US" sz="1400" dirty="0">
                <a:latin typeface="Calibri" panose="020F0502020204030204" pitchFamily="34" charset="0"/>
                <a:ea typeface="Calibri" panose="020F0502020204030204" pitchFamily="34" charset="0"/>
                <a:cs typeface="Times New Roman" panose="02020603050405020304" pitchFamily="18" charset="0"/>
              </a:rPr>
              <a:t>you visit the location or website where you want to download the files.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2. Once </a:t>
            </a:r>
            <a:r>
              <a:rPr lang="en-US" sz="1400" dirty="0">
                <a:latin typeface="Calibri" panose="020F0502020204030204" pitchFamily="34" charset="0"/>
                <a:ea typeface="Calibri" panose="020F0502020204030204" pitchFamily="34" charset="0"/>
                <a:cs typeface="Times New Roman" panose="02020603050405020304" pitchFamily="18" charset="0"/>
              </a:rPr>
              <a:t>you get there you right click on the file you want to download then click save as or print.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buFont typeface="Symbol" panose="05050102010706020507" pitchFamily="18" charset="2"/>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When </a:t>
            </a:r>
            <a:r>
              <a:rPr lang="en-US" sz="1400" dirty="0">
                <a:latin typeface="Calibri" panose="020F0502020204030204" pitchFamily="34" charset="0"/>
                <a:ea typeface="Calibri" panose="020F0502020204030204" pitchFamily="34" charset="0"/>
                <a:cs typeface="Times New Roman" panose="02020603050405020304" pitchFamily="18" charset="0"/>
              </a:rPr>
              <a:t>you click print it will give you additional options like print as a Microsoft PDF file.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buFont typeface="Symbol" panose="05050102010706020507" pitchFamily="18" charset="2"/>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Once </a:t>
            </a:r>
            <a:r>
              <a:rPr lang="en-US" sz="1400" dirty="0">
                <a:latin typeface="Calibri" panose="020F0502020204030204" pitchFamily="34" charset="0"/>
                <a:ea typeface="Calibri" panose="020F0502020204030204" pitchFamily="34" charset="0"/>
                <a:cs typeface="Times New Roman" panose="02020603050405020304" pitchFamily="18" charset="0"/>
              </a:rPr>
              <a:t>you click save as it will open up a new window then you choose the location where you want to download the file on your computer.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buFont typeface="Symbol" panose="05050102010706020507" pitchFamily="18" charset="2"/>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3. click </a:t>
            </a:r>
            <a:r>
              <a:rPr lang="en-US" sz="1400" dirty="0">
                <a:latin typeface="Calibri" panose="020F0502020204030204" pitchFamily="34" charset="0"/>
                <a:ea typeface="Calibri" panose="020F0502020204030204" pitchFamily="34" charset="0"/>
                <a:cs typeface="Times New Roman" panose="02020603050405020304" pitchFamily="18" charset="0"/>
              </a:rPr>
              <a:t>save and then you are done</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074" name="Picture 2" descr="Image result for how to download a 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902" y="1805212"/>
            <a:ext cx="5905500" cy="2724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10</a:t>
            </a:fld>
            <a:endParaRPr lang="en-US" dirty="0"/>
          </a:p>
        </p:txBody>
      </p:sp>
    </p:spTree>
    <p:custDataLst>
      <p:tags r:id="rId1"/>
    </p:custDataLst>
    <p:extLst>
      <p:ext uri="{BB962C8B-B14F-4D97-AF65-F5344CB8AC3E}">
        <p14:creationId xmlns:p14="http://schemas.microsoft.com/office/powerpoint/2010/main" val="2351967739"/>
      </p:ext>
    </p:extLst>
  </p:cSld>
  <p:clrMapOvr>
    <a:masterClrMapping/>
  </p:clrMapOvr>
  <mc:AlternateContent xmlns:mc="http://schemas.openxmlformats.org/markup-compatibility/2006">
    <mc:Choice xmlns:p14="http://schemas.microsoft.com/office/powerpoint/2010/main" Requires="p14">
      <p:transition spd="slow" p14:dur="1500" advTm="11395">
        <p14:window dir="vert"/>
        <p:sndAc>
          <p:stSnd>
            <p:snd r:embed="rId3" name="camera.wav"/>
          </p:stSnd>
        </p:sndAc>
      </p:transition>
    </mc:Choice>
    <mc:Fallback>
      <p:transition spd="slow" advTm="11395">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10" y="631318"/>
            <a:ext cx="5929745" cy="5632311"/>
          </a:xfrm>
          <a:prstGeom prst="rect">
            <a:avLst/>
          </a:prstGeom>
        </p:spPr>
        <p:txBody>
          <a:bodyPr wrap="square">
            <a:spAutoFit/>
          </a:bodyPr>
          <a:lstStyle/>
          <a:p>
            <a:pPr>
              <a:lnSpc>
                <a:spcPct val="200000"/>
              </a:lnSpc>
            </a:pPr>
            <a:r>
              <a:rPr lang="en-US" sz="2000" b="1" dirty="0">
                <a:latin typeface="Calibri" panose="020F0502020204030204" pitchFamily="34" charset="0"/>
                <a:ea typeface="Calibri" panose="020F0502020204030204" pitchFamily="34" charset="0"/>
                <a:cs typeface="Times New Roman" panose="02020603050405020304" pitchFamily="18" charset="0"/>
              </a:rPr>
              <a:t>Describe how to transfer files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Click </a:t>
            </a:r>
            <a:r>
              <a:rPr lang="en-US" sz="2000" dirty="0">
                <a:latin typeface="Calibri" panose="020F0502020204030204" pitchFamily="34" charset="0"/>
                <a:ea typeface="Calibri" panose="020F0502020204030204" pitchFamily="34" charset="0"/>
                <a:cs typeface="Times New Roman" panose="02020603050405020304" pitchFamily="18" charset="0"/>
              </a:rPr>
              <a:t>on the file you want to transfer then right click and save as,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choose </a:t>
            </a:r>
            <a:r>
              <a:rPr lang="en-US" sz="2000" dirty="0">
                <a:latin typeface="Calibri" panose="020F0502020204030204" pitchFamily="34" charset="0"/>
                <a:ea typeface="Calibri" panose="020F0502020204030204" pitchFamily="34" charset="0"/>
                <a:cs typeface="Times New Roman" panose="02020603050405020304" pitchFamily="18" charset="0"/>
              </a:rPr>
              <a:t>the location where you want to transfer it </a:t>
            </a:r>
            <a:r>
              <a:rPr lang="en-US" sz="2000" dirty="0" smtClean="0">
                <a:latin typeface="Calibri" panose="020F0502020204030204" pitchFamily="34" charset="0"/>
                <a:ea typeface="Calibri" panose="020F0502020204030204" pitchFamily="34" charset="0"/>
                <a:cs typeface="Times New Roman" panose="02020603050405020304" pitchFamily="18" charset="0"/>
              </a:rPr>
              <a:t>name </a:t>
            </a:r>
            <a:r>
              <a:rPr lang="en-US" sz="2000" dirty="0">
                <a:latin typeface="Calibri" panose="020F0502020204030204" pitchFamily="34" charset="0"/>
                <a:ea typeface="Calibri" panose="020F0502020204030204" pitchFamily="34" charset="0"/>
                <a:cs typeface="Times New Roman" panose="02020603050405020304" pitchFamily="18" charset="0"/>
              </a:rPr>
              <a:t>it and click save.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right </a:t>
            </a:r>
            <a:r>
              <a:rPr lang="en-US" sz="2000" dirty="0">
                <a:latin typeface="Calibri" panose="020F0502020204030204" pitchFamily="34" charset="0"/>
                <a:ea typeface="Calibri" panose="020F0502020204030204" pitchFamily="34" charset="0"/>
                <a:cs typeface="Times New Roman" panose="02020603050405020304" pitchFamily="18" charset="0"/>
              </a:rPr>
              <a:t>click on the file you want to transfer then click copy and paste it in the location you want to transfer it or cut it and paste it in the location where you want to transfer it.</a:t>
            </a:r>
          </a:p>
        </p:txBody>
      </p:sp>
      <p:pic>
        <p:nvPicPr>
          <p:cNvPr id="4098" name="Picture 2" descr="Image result for how to transfer files"/>
          <p:cNvPicPr>
            <a:picLocks noChangeAspect="1" noChangeArrowheads="1"/>
          </p:cNvPicPr>
          <p:nvPr/>
        </p:nvPicPr>
        <p:blipFill rotWithShape="1">
          <a:blip r:embed="rId4">
            <a:extLst>
              <a:ext uri="{28A0092B-C50C-407E-A947-70E740481C1C}">
                <a14:useLocalDpi xmlns:a14="http://schemas.microsoft.com/office/drawing/2010/main" val="0"/>
              </a:ext>
            </a:extLst>
          </a:blip>
          <a:srcRect t="8503" b="19303"/>
          <a:stretch/>
        </p:blipFill>
        <p:spPr bwMode="auto">
          <a:xfrm>
            <a:off x="5879235" y="732918"/>
            <a:ext cx="5366866" cy="456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11</a:t>
            </a:fld>
            <a:endParaRPr lang="en-US" dirty="0"/>
          </a:p>
        </p:txBody>
      </p:sp>
    </p:spTree>
    <p:custDataLst>
      <p:tags r:id="rId1"/>
    </p:custDataLst>
    <p:extLst>
      <p:ext uri="{BB962C8B-B14F-4D97-AF65-F5344CB8AC3E}">
        <p14:creationId xmlns:p14="http://schemas.microsoft.com/office/powerpoint/2010/main" val="2637724179"/>
      </p:ext>
    </p:extLst>
  </p:cSld>
  <p:clrMapOvr>
    <a:masterClrMapping/>
  </p:clrMapOvr>
  <mc:AlternateContent xmlns:mc="http://schemas.openxmlformats.org/markup-compatibility/2006">
    <mc:Choice xmlns:p14="http://schemas.microsoft.com/office/powerpoint/2010/main" Requires="p14">
      <p:transition spd="slow" p14:dur="1500" advTm="5471">
        <p14:window dir="vert"/>
        <p:sndAc>
          <p:stSnd>
            <p:snd r:embed="rId3" name="camera.wav"/>
          </p:stSnd>
        </p:sndAc>
      </p:transition>
    </mc:Choice>
    <mc:Fallback>
      <p:transition spd="slow" advTm="5471">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292" y="161275"/>
            <a:ext cx="12385964" cy="6124754"/>
          </a:xfrm>
          <a:prstGeom prst="rect">
            <a:avLst/>
          </a:prstGeom>
        </p:spPr>
        <p:txBody>
          <a:bodyPr wrap="square">
            <a:spAutoFit/>
          </a:bodyPr>
          <a:lstStyle/>
          <a:p>
            <a:pPr>
              <a:lnSpc>
                <a:spcPct val="200000"/>
              </a:lnSpc>
            </a:pPr>
            <a:r>
              <a:rPr lang="en-US" sz="1400" b="1" dirty="0">
                <a:latin typeface="Calibri" panose="020F0502020204030204" pitchFamily="34" charset="0"/>
                <a:ea typeface="Calibri" panose="020F0502020204030204" pitchFamily="34" charset="0"/>
                <a:cs typeface="Times New Roman" panose="02020603050405020304" pitchFamily="18" charset="0"/>
              </a:rPr>
              <a:t>How to effectively use slides and what "not to do"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400" dirty="0" smtClean="0">
                <a:latin typeface="Calibri" panose="020F0502020204030204" pitchFamily="34" charset="0"/>
                <a:ea typeface="Calibri" panose="020F0502020204030204" pitchFamily="34" charset="0"/>
                <a:cs typeface="Times New Roman" panose="02020603050405020304" pitchFamily="18" charset="0"/>
              </a:rPr>
              <a:t>Create </a:t>
            </a:r>
            <a:r>
              <a:rPr lang="en-US" sz="1400" dirty="0">
                <a:latin typeface="Calibri" panose="020F0502020204030204" pitchFamily="34" charset="0"/>
                <a:ea typeface="Calibri" panose="020F0502020204030204" pitchFamily="34" charset="0"/>
                <a:cs typeface="Times New Roman" panose="02020603050405020304" pitchFamily="18" charset="0"/>
              </a:rPr>
              <a:t>an outline</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Use Contrasting Colors</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Use a big enough font</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Stop the moving text</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Turn the pointer off</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Use visuals instead of text slides</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Number your slide so they are easy to be found </a:t>
            </a:r>
            <a:r>
              <a:rPr lang="en-US" sz="1400" dirty="0" smtClean="0">
                <a:latin typeface="Calibri" panose="020F0502020204030204" pitchFamily="34" charset="0"/>
                <a:ea typeface="Calibri" panose="020F0502020204030204" pitchFamily="34" charset="0"/>
                <a:cs typeface="Times New Roman" panose="02020603050405020304" pitchFamily="18" charset="0"/>
              </a:rPr>
              <a:t>and </a:t>
            </a:r>
            <a:r>
              <a:rPr lang="en-US" sz="1400" dirty="0">
                <a:latin typeface="Calibri" panose="020F0502020204030204" pitchFamily="34" charset="0"/>
                <a:ea typeface="Calibri" panose="020F0502020204030204" pitchFamily="34" charset="0"/>
                <a:cs typeface="Times New Roman" panose="02020603050405020304" pitchFamily="18" charset="0"/>
              </a:rPr>
              <a:t>it helps the audience to keep </a:t>
            </a:r>
            <a:r>
              <a:rPr lang="en-US" sz="1400" dirty="0" smtClean="0">
                <a:latin typeface="Calibri" panose="020F0502020204030204" pitchFamily="34" charset="0"/>
                <a:ea typeface="Calibri" panose="020F0502020204030204" pitchFamily="34" charset="0"/>
                <a:cs typeface="Times New Roman" panose="02020603050405020304" pitchFamily="18" charset="0"/>
              </a:rPr>
              <a:t>track</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pPr>
            <a:r>
              <a:rPr lang="en-US" sz="1400" b="1" dirty="0">
                <a:latin typeface="Calibri" panose="020F0502020204030204" pitchFamily="34" charset="0"/>
                <a:ea typeface="Calibri" panose="020F0502020204030204" pitchFamily="34" charset="0"/>
                <a:cs typeface="Times New Roman" panose="02020603050405020304" pitchFamily="18" charset="0"/>
              </a:rPr>
              <a:t>What not to do when create slides for a presentation: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Reading Your Slides to The Audience</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Don't add too much picture on a slide to the point where it has an infinite clutter</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Avoid slide Transitions</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Don't use low quality images, Graphics, Images, Graphs, WordArt, SmartArt.</a:t>
            </a:r>
          </a:p>
          <a:p>
            <a:pPr marL="342900" marR="0" lvl="0" indent="-342900">
              <a:lnSpc>
                <a:spcPct val="200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Don't use too much different colors...don't make the audience wish they were color blind</a:t>
            </a:r>
          </a:p>
        </p:txBody>
      </p:sp>
      <p:pic>
        <p:nvPicPr>
          <p:cNvPr id="5122" name="Picture 2" descr="Image result for 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273" y="286327"/>
            <a:ext cx="5116655" cy="2806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12</a:t>
            </a:fld>
            <a:endParaRPr lang="en-US" dirty="0"/>
          </a:p>
        </p:txBody>
      </p:sp>
    </p:spTree>
    <p:custDataLst>
      <p:tags r:id="rId1"/>
    </p:custDataLst>
    <p:extLst>
      <p:ext uri="{BB962C8B-B14F-4D97-AF65-F5344CB8AC3E}">
        <p14:creationId xmlns:p14="http://schemas.microsoft.com/office/powerpoint/2010/main" val="3161886590"/>
      </p:ext>
    </p:extLst>
  </p:cSld>
  <p:clrMapOvr>
    <a:masterClrMapping/>
  </p:clrMapOvr>
  <mc:AlternateContent xmlns:mc="http://schemas.openxmlformats.org/markup-compatibility/2006">
    <mc:Choice xmlns:p14="http://schemas.microsoft.com/office/powerpoint/2010/main" Requires="p14">
      <p:transition spd="slow" p14:dur="1500" advTm="9644">
        <p14:window dir="vert"/>
        <p:sndAc>
          <p:stSnd>
            <p:snd r:embed="rId3" name="camera.wav"/>
          </p:stSnd>
        </p:sndAc>
      </p:transition>
    </mc:Choice>
    <mc:Fallback>
      <p:transition spd="slow" advTm="9644">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717" y="2921153"/>
            <a:ext cx="4368505" cy="156966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9600" b="1" dirty="0" smtClean="0">
                <a:ln w="22225">
                  <a:solidFill>
                    <a:schemeClr val="accent2"/>
                  </a:solidFill>
                  <a:prstDash val="solid"/>
                </a:ln>
                <a:solidFill>
                  <a:schemeClr val="accent2">
                    <a:lumMod val="40000"/>
                    <a:lumOff val="60000"/>
                  </a:schemeClr>
                </a:solidFill>
              </a:rPr>
              <a:t>The</a:t>
            </a:r>
            <a:r>
              <a:rPr lang="en-US" sz="5400" b="1" dirty="0" smtClean="0">
                <a:ln w="22225">
                  <a:solidFill>
                    <a:schemeClr val="accent2"/>
                  </a:solidFill>
                  <a:prstDash val="solid"/>
                </a:ln>
                <a:solidFill>
                  <a:schemeClr val="accent2">
                    <a:lumMod val="40000"/>
                    <a:lumOff val="60000"/>
                  </a:schemeClr>
                </a:solidFill>
              </a:rPr>
              <a:t> </a:t>
            </a:r>
            <a:r>
              <a:rPr lang="en-US" sz="8000" b="1" dirty="0" smtClean="0">
                <a:ln w="22225">
                  <a:solidFill>
                    <a:schemeClr val="accent2"/>
                  </a:solidFill>
                  <a:prstDash val="solid"/>
                </a:ln>
                <a:solidFill>
                  <a:schemeClr val="accent2">
                    <a:lumMod val="40000"/>
                    <a:lumOff val="60000"/>
                  </a:schemeClr>
                </a:solidFill>
              </a:rPr>
              <a:t>End</a:t>
            </a:r>
            <a:endParaRPr lang="en-US" sz="5400" b="1" dirty="0">
              <a:ln w="22225">
                <a:solidFill>
                  <a:schemeClr val="accent2"/>
                </a:solidFill>
                <a:prstDash val="solid"/>
              </a:ln>
              <a:solidFill>
                <a:schemeClr val="accent2">
                  <a:lumMod val="40000"/>
                  <a:lumOff val="60000"/>
                </a:schemeClr>
              </a:solidFill>
            </a:endParaRPr>
          </a:p>
        </p:txBody>
      </p:sp>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13</a:t>
            </a:fld>
            <a:endParaRPr lang="en-US" dirty="0"/>
          </a:p>
        </p:txBody>
      </p:sp>
    </p:spTree>
    <p:custDataLst>
      <p:tags r:id="rId1"/>
    </p:custDataLst>
    <p:extLst>
      <p:ext uri="{BB962C8B-B14F-4D97-AF65-F5344CB8AC3E}">
        <p14:creationId xmlns:p14="http://schemas.microsoft.com/office/powerpoint/2010/main" val="643003844"/>
      </p:ext>
    </p:extLst>
  </p:cSld>
  <p:clrMapOvr>
    <a:masterClrMapping/>
  </p:clrMapOvr>
  <mc:AlternateContent xmlns:mc="http://schemas.openxmlformats.org/markup-compatibility/2006">
    <mc:Choice xmlns:p14="http://schemas.microsoft.com/office/powerpoint/2010/main" Requires="p14">
      <p:transition spd="slow" p14:dur="1500" advTm="5547">
        <p14:window dir="vert"/>
        <p:sndAc>
          <p:stSnd>
            <p:snd r:embed="rId3" name="camera.wav"/>
          </p:stSnd>
        </p:sndAc>
      </p:transition>
    </mc:Choice>
    <mc:Fallback>
      <p:transition spd="slow" advTm="5547">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871" y="465155"/>
            <a:ext cx="9799781" cy="5632311"/>
          </a:xfrm>
          <a:prstGeom prst="rect">
            <a:avLst/>
          </a:prstGeom>
        </p:spPr>
        <p:txBody>
          <a:bodyPr wrap="square">
            <a:spAutoFit/>
          </a:bodyPr>
          <a:lstStyle/>
          <a:p>
            <a:pPr>
              <a:lnSpc>
                <a:spcPct val="200000"/>
              </a:lnSpc>
            </a:pPr>
            <a:r>
              <a:rPr lang="en-US" b="1" dirty="0">
                <a:latin typeface="Calibri" panose="020F0502020204030204" pitchFamily="34" charset="0"/>
                <a:ea typeface="Calibri" panose="020F0502020204030204" pitchFamily="34" charset="0"/>
                <a:cs typeface="Times New Roman" panose="02020603050405020304" pitchFamily="18" charset="0"/>
              </a:rPr>
              <a:t>How to connect to the Internet and use appropriate Internet protocol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computer </a:t>
            </a: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modem </a:t>
            </a: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router</a:t>
            </a: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internet protocol </a:t>
            </a:r>
            <a:r>
              <a:rPr lang="en-US" dirty="0" smtClean="0">
                <a:latin typeface="Calibri" panose="020F0502020204030204" pitchFamily="34" charset="0"/>
                <a:ea typeface="Calibri" panose="020F0502020204030204" pitchFamily="34" charset="0"/>
                <a:cs typeface="Times New Roman" panose="02020603050405020304" pitchFamily="18" charset="0"/>
              </a:rPr>
              <a:t>(IP) </a:t>
            </a:r>
            <a:r>
              <a:rPr lang="en-US" dirty="0">
                <a:latin typeface="Calibri" panose="020F0502020204030204" pitchFamily="34" charset="0"/>
                <a:ea typeface="Calibri" panose="020F0502020204030204" pitchFamily="34" charset="0"/>
                <a:cs typeface="Times New Roman" panose="02020603050405020304" pitchFamily="18" charset="0"/>
              </a:rPr>
              <a:t>address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an </a:t>
            </a:r>
            <a:r>
              <a:rPr lang="en-US" dirty="0">
                <a:latin typeface="Calibri" panose="020F0502020204030204" pitchFamily="34" charset="0"/>
                <a:ea typeface="Calibri" panose="020F0502020204030204" pitchFamily="34" charset="0"/>
                <a:cs typeface="Times New Roman" panose="02020603050405020304" pitchFamily="18" charset="0"/>
              </a:rPr>
              <a:t>IP address is like your home address.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ISP - Comcast </a:t>
            </a: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connect </a:t>
            </a:r>
            <a:r>
              <a:rPr lang="en-US" dirty="0">
                <a:latin typeface="Calibri" panose="020F0502020204030204" pitchFamily="34" charset="0"/>
                <a:ea typeface="Calibri" panose="020F0502020204030204" pitchFamily="34" charset="0"/>
                <a:cs typeface="Times New Roman" panose="02020603050405020304" pitchFamily="18" charset="0"/>
              </a:rPr>
              <a:t>to the internet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local </a:t>
            </a:r>
            <a:r>
              <a:rPr lang="en-US" dirty="0">
                <a:latin typeface="Calibri" panose="020F0502020204030204" pitchFamily="34" charset="0"/>
                <a:ea typeface="Calibri" panose="020F0502020204030204" pitchFamily="34" charset="0"/>
                <a:cs typeface="Times New Roman" panose="02020603050405020304" pitchFamily="18" charset="0"/>
              </a:rPr>
              <a:t>area network </a:t>
            </a:r>
            <a:r>
              <a:rPr lang="en-US" dirty="0" smtClean="0">
                <a:latin typeface="Calibri" panose="020F0502020204030204" pitchFamily="34" charset="0"/>
                <a:ea typeface="Calibri" panose="020F0502020204030204" pitchFamily="34" charset="0"/>
                <a:cs typeface="Times New Roman" panose="02020603050405020304" pitchFamily="18" charset="0"/>
              </a:rPr>
              <a:t>- permanent </a:t>
            </a:r>
            <a:r>
              <a:rPr lang="en-US" dirty="0">
                <a:latin typeface="Calibri" panose="020F0502020204030204" pitchFamily="34" charset="0"/>
                <a:ea typeface="Calibri" panose="020F0502020204030204" pitchFamily="34" charset="0"/>
                <a:cs typeface="Times New Roman" panose="02020603050405020304" pitchFamily="18" charset="0"/>
              </a:rPr>
              <a:t>IP </a:t>
            </a:r>
            <a:r>
              <a:rPr lang="en-US" dirty="0" smtClean="0">
                <a:latin typeface="Calibri" panose="020F0502020204030204" pitchFamily="34" charset="0"/>
                <a:ea typeface="Calibri" panose="020F0502020204030204" pitchFamily="34" charset="0"/>
                <a:cs typeface="Times New Roman" panose="02020603050405020304" pitchFamily="18" charset="0"/>
              </a:rPr>
              <a:t>address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INTERNET PROTOC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364" y="1990052"/>
            <a:ext cx="5382031" cy="4037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2330961189"/>
      </p:ext>
    </p:extLst>
  </p:cSld>
  <p:clrMapOvr>
    <a:masterClrMapping/>
  </p:clrMapOvr>
  <mc:AlternateContent xmlns:mc="http://schemas.openxmlformats.org/markup-compatibility/2006">
    <mc:Choice xmlns:p14="http://schemas.microsoft.com/office/powerpoint/2010/main" Requires="p14">
      <p:transition spd="slow" p14:dur="1500" advTm="10124">
        <p14:window dir="vert"/>
        <p:sndAc>
          <p:stSnd>
            <p:snd r:embed="rId3" name="camera.wav"/>
          </p:stSnd>
        </p:sndAc>
      </p:transition>
    </mc:Choice>
    <mc:Fallback>
      <p:transition spd="slow" advTm="10124">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051" y="2693775"/>
            <a:ext cx="8888527" cy="2862322"/>
          </a:xfrm>
          <a:prstGeom prst="rect">
            <a:avLst/>
          </a:prstGeom>
        </p:spPr>
        <p:txBody>
          <a:bodyPr wrap="square">
            <a:spAutoFit/>
          </a:bodyPr>
          <a:lstStyle/>
          <a:p>
            <a:pPr>
              <a:lnSpc>
                <a:spcPct val="200000"/>
              </a:lnSpc>
            </a:pPr>
            <a:r>
              <a:rPr lang="en-US" b="1" dirty="0">
                <a:latin typeface="Calibri" panose="020F0502020204030204" pitchFamily="34" charset="0"/>
                <a:ea typeface="Calibri" panose="020F0502020204030204" pitchFamily="34" charset="0"/>
                <a:cs typeface="Times New Roman" panose="02020603050405020304" pitchFamily="18" charset="0"/>
              </a:rPr>
              <a:t>How do browsers 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dirty="0">
                <a:latin typeface="Calibri" panose="020F0502020204030204" pitchFamily="34" charset="0"/>
                <a:ea typeface="Calibri" panose="020F0502020204030204" pitchFamily="34" charset="0"/>
                <a:cs typeface="Times New Roman" panose="02020603050405020304" pitchFamily="18" charset="0"/>
              </a:rPr>
              <a:t>Web Browsers receives and displays information that were located and sent by web servers. When these browsers communicate with servers, information in pages are sent built with Hypertext Markup Language (HTML). The web Browsers interpret those pages and display them on your computer</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BROW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1" y="295172"/>
            <a:ext cx="8151778" cy="1731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3</a:t>
            </a:fld>
            <a:endParaRPr lang="en-US" dirty="0"/>
          </a:p>
        </p:txBody>
      </p:sp>
    </p:spTree>
    <p:custDataLst>
      <p:tags r:id="rId1"/>
    </p:custDataLst>
    <p:extLst>
      <p:ext uri="{BB962C8B-B14F-4D97-AF65-F5344CB8AC3E}">
        <p14:creationId xmlns:p14="http://schemas.microsoft.com/office/powerpoint/2010/main" val="1346358752"/>
      </p:ext>
    </p:extLst>
  </p:cSld>
  <p:clrMapOvr>
    <a:masterClrMapping/>
  </p:clrMapOvr>
  <mc:AlternateContent xmlns:mc="http://schemas.openxmlformats.org/markup-compatibility/2006">
    <mc:Choice xmlns:p14="http://schemas.microsoft.com/office/powerpoint/2010/main" Requires="p14">
      <p:transition spd="slow" p14:dur="1500" advTm="18512">
        <p14:window dir="vert"/>
        <p:sndAc>
          <p:stSnd>
            <p:snd r:embed="rId3" name="camera.wav"/>
          </p:stSnd>
        </p:sndAc>
      </p:transition>
    </mc:Choice>
    <mc:Fallback>
      <p:transition spd="slow" advTm="18512">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81" y="609600"/>
            <a:ext cx="5650319" cy="5262979"/>
          </a:xfrm>
          <a:prstGeom prst="rect">
            <a:avLst/>
          </a:prstGeom>
        </p:spPr>
        <p:txBody>
          <a:bodyPr wrap="square">
            <a:spAutoFit/>
          </a:bodyPr>
          <a:lstStyle/>
          <a:p>
            <a:pPr>
              <a:lnSpc>
                <a:spcPct val="200000"/>
              </a:lnSpc>
            </a:pPr>
            <a:r>
              <a:rPr lang="en-US" sz="1200" b="1" dirty="0" smtClean="0">
                <a:latin typeface="Calibri" panose="020F0502020204030204" pitchFamily="34" charset="0"/>
                <a:ea typeface="Calibri" panose="020F0502020204030204" pitchFamily="34" charset="0"/>
                <a:cs typeface="Times New Roman" panose="02020603050405020304" pitchFamily="18" charset="0"/>
              </a:rPr>
              <a:t>Identify Boolean search strategies</a:t>
            </a:r>
          </a:p>
          <a:p>
            <a:pPr>
              <a:lnSpc>
                <a:spcPct val="200000"/>
              </a:lnSpc>
            </a:pPr>
            <a:r>
              <a:rPr lang="en-US" sz="1200" b="1" dirty="0" smtClean="0">
                <a:latin typeface="Calibri" panose="020F0502020204030204" pitchFamily="34" charset="0"/>
                <a:ea typeface="Calibri" panose="020F0502020204030204" pitchFamily="34" charset="0"/>
                <a:cs typeface="Times New Roman" panose="02020603050405020304" pitchFamily="18" charset="0"/>
              </a:rPr>
              <a:t>Example 1:</a:t>
            </a:r>
            <a:r>
              <a:rPr lang="en-US" sz="1200" dirty="0" smtClean="0">
                <a:latin typeface="Calibri" panose="020F0502020204030204" pitchFamily="34" charset="0"/>
                <a:ea typeface="Calibri" panose="020F0502020204030204" pitchFamily="34" charset="0"/>
                <a:cs typeface="Times New Roman" panose="02020603050405020304" pitchFamily="18" charset="0"/>
              </a:rPr>
              <a:t> Our topic is "how food</a:t>
            </a:r>
            <a:r>
              <a:rPr lang="en-US" sz="1200" b="1" dirty="0" smtClean="0">
                <a:latin typeface="Calibri" panose="020F0502020204030204" pitchFamily="34" charset="0"/>
                <a:ea typeface="Calibri" panose="020F0502020204030204" pitchFamily="34" charset="0"/>
                <a:cs typeface="Times New Roman" panose="02020603050405020304" pitchFamily="18" charset="0"/>
              </a:rPr>
              <a:t> and</a:t>
            </a:r>
            <a:r>
              <a:rPr lang="en-US" sz="1200" dirty="0" smtClean="0">
                <a:latin typeface="Calibri" panose="020F0502020204030204" pitchFamily="34" charset="0"/>
                <a:ea typeface="Calibri" panose="020F0502020204030204" pitchFamily="34" charset="0"/>
                <a:cs typeface="Times New Roman" panose="02020603050405020304" pitchFamily="18" charset="0"/>
              </a:rPr>
              <a:t> health are related."</a:t>
            </a:r>
          </a:p>
          <a:p>
            <a:pPr>
              <a:lnSpc>
                <a:spcPct val="200000"/>
              </a:lnSpc>
            </a:pPr>
            <a:r>
              <a:rPr lang="en-US" sz="1200" b="1" dirty="0" smtClean="0">
                <a:latin typeface="Calibri" panose="020F0502020204030204" pitchFamily="34" charset="0"/>
                <a:ea typeface="Calibri" panose="020F0502020204030204" pitchFamily="34" charset="0"/>
                <a:cs typeface="Times New Roman" panose="02020603050405020304" pitchFamily="18" charset="0"/>
              </a:rPr>
              <a:t>Example 2:</a:t>
            </a:r>
            <a:r>
              <a:rPr lang="en-US" sz="1200" dirty="0" smtClean="0">
                <a:latin typeface="Calibri" panose="020F0502020204030204" pitchFamily="34" charset="0"/>
                <a:ea typeface="Calibri" panose="020F0502020204030204" pitchFamily="34" charset="0"/>
                <a:cs typeface="Times New Roman" panose="02020603050405020304" pitchFamily="18" charset="0"/>
              </a:rPr>
              <a:t> Looking for "information on salary."</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Use Salary </a:t>
            </a:r>
            <a:r>
              <a:rPr lang="en-US" sz="1200" b="1" dirty="0" smtClean="0">
                <a:latin typeface="Calibri" panose="020F0502020204030204" pitchFamily="34" charset="0"/>
                <a:ea typeface="Calibri" panose="020F0502020204030204" pitchFamily="34" charset="0"/>
                <a:cs typeface="Times New Roman" panose="02020603050405020304" pitchFamily="18" charset="0"/>
              </a:rPr>
              <a:t>“OR”</a:t>
            </a:r>
            <a:r>
              <a:rPr lang="en-US" sz="1200" dirty="0" smtClean="0">
                <a:latin typeface="Calibri" panose="020F0502020204030204" pitchFamily="34" charset="0"/>
                <a:ea typeface="Calibri" panose="020F0502020204030204" pitchFamily="34" charset="0"/>
                <a:cs typeface="Times New Roman" panose="02020603050405020304" pitchFamily="18" charset="0"/>
              </a:rPr>
              <a:t> income</a:t>
            </a:r>
          </a:p>
          <a:p>
            <a:pPr>
              <a:lnSpc>
                <a:spcPct val="200000"/>
              </a:lnSpc>
            </a:pPr>
            <a:r>
              <a:rPr lang="en-US" sz="1200" b="1" dirty="0" smtClean="0">
                <a:latin typeface="Calibri" panose="020F0502020204030204" pitchFamily="34" charset="0"/>
                <a:ea typeface="Calibri" panose="020F0502020204030204" pitchFamily="34" charset="0"/>
                <a:cs typeface="Times New Roman" panose="02020603050405020304" pitchFamily="18" charset="0"/>
              </a:rPr>
              <a:t>“Or”</a:t>
            </a:r>
            <a:r>
              <a:rPr lang="en-US" sz="1200" dirty="0" smtClean="0">
                <a:latin typeface="Calibri" panose="020F0502020204030204" pitchFamily="34" charset="0"/>
                <a:ea typeface="Calibri" panose="020F0502020204030204" pitchFamily="34" charset="0"/>
                <a:cs typeface="Times New Roman" panose="02020603050405020304" pitchFamily="18" charset="0"/>
              </a:rPr>
              <a:t> is used to expand your search so that any of the words show up in your results</a:t>
            </a:r>
          </a:p>
          <a:p>
            <a:pPr>
              <a:lnSpc>
                <a:spcPct val="200000"/>
              </a:lnSpc>
            </a:pPr>
            <a:r>
              <a:rPr lang="en-US" sz="1200" b="1" dirty="0" smtClean="0">
                <a:latin typeface="Calibri" panose="020F0502020204030204" pitchFamily="34" charset="0"/>
                <a:ea typeface="Calibri" panose="020F0502020204030204" pitchFamily="34" charset="0"/>
                <a:cs typeface="Times New Roman" panose="02020603050405020304" pitchFamily="18" charset="0"/>
              </a:rPr>
              <a:t>Example 3:</a:t>
            </a:r>
            <a:r>
              <a:rPr lang="en-US" sz="1200" dirty="0" smtClean="0">
                <a:latin typeface="Calibri" panose="020F0502020204030204" pitchFamily="34" charset="0"/>
                <a:ea typeface="Calibri" panose="020F0502020204030204" pitchFamily="34" charset="0"/>
                <a:cs typeface="Times New Roman" panose="02020603050405020304" pitchFamily="18" charset="0"/>
              </a:rPr>
              <a:t>  Your topic is about lions, but </a:t>
            </a:r>
            <a:r>
              <a:rPr lang="en-US" sz="1200" b="1" dirty="0" smtClean="0">
                <a:latin typeface="Calibri" panose="020F0502020204030204" pitchFamily="34" charset="0"/>
                <a:ea typeface="Calibri" panose="020F0502020204030204" pitchFamily="34" charset="0"/>
                <a:cs typeface="Times New Roman" panose="02020603050405020304" pitchFamily="18" charset="0"/>
              </a:rPr>
              <a:t>not</a:t>
            </a:r>
            <a:r>
              <a:rPr lang="en-US" sz="1200" dirty="0" smtClean="0">
                <a:latin typeface="Calibri" panose="020F0502020204030204" pitchFamily="34" charset="0"/>
                <a:ea typeface="Calibri" panose="020F0502020204030204" pitchFamily="34" charset="0"/>
                <a:cs typeface="Times New Roman" panose="02020603050405020304" pitchFamily="18" charset="0"/>
              </a:rPr>
              <a:t> tigers.</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Use </a:t>
            </a:r>
            <a:r>
              <a:rPr lang="en-US" sz="1200" b="1" dirty="0" smtClean="0">
                <a:latin typeface="Calibri" panose="020F0502020204030204" pitchFamily="34" charset="0"/>
                <a:ea typeface="Calibri" panose="020F0502020204030204" pitchFamily="34" charset="0"/>
                <a:cs typeface="Times New Roman" panose="02020603050405020304" pitchFamily="18" charset="0"/>
              </a:rPr>
              <a:t>“not”</a:t>
            </a:r>
            <a:r>
              <a:rPr lang="en-US" sz="1200" dirty="0" smtClean="0">
                <a:latin typeface="Calibri" panose="020F0502020204030204" pitchFamily="34" charset="0"/>
                <a:ea typeface="Calibri" panose="020F0502020204030204" pitchFamily="34" charset="0"/>
                <a:cs typeface="Times New Roman" panose="02020603050405020304" pitchFamily="18" charset="0"/>
              </a:rPr>
              <a:t> when you want to narrow your search results by excluding a word</a:t>
            </a:r>
          </a:p>
          <a:p>
            <a:pPr>
              <a:lnSpc>
                <a:spcPct val="200000"/>
              </a:lnSpc>
            </a:pPr>
            <a:r>
              <a:rPr lang="en-US" sz="1200" b="1" dirty="0" smtClean="0">
                <a:latin typeface="Calibri" panose="020F0502020204030204" pitchFamily="34" charset="0"/>
                <a:ea typeface="Calibri" panose="020F0502020204030204" pitchFamily="34" charset="0"/>
                <a:cs typeface="Times New Roman" panose="02020603050405020304" pitchFamily="18" charset="0"/>
              </a:rPr>
              <a:t>“lions not tigers”</a:t>
            </a:r>
            <a:r>
              <a:rPr lang="en-US" sz="1200" dirty="0" smtClean="0">
                <a:latin typeface="Calibri" panose="020F0502020204030204" pitchFamily="34" charset="0"/>
                <a:ea typeface="Calibri" panose="020F0502020204030204" pitchFamily="34" charset="0"/>
                <a:cs typeface="Times New Roman" panose="02020603050405020304" pitchFamily="18" charset="0"/>
              </a:rPr>
              <a:t> will result words contacting lions only. Not is use to eliminate terms.</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latin typeface="Calibri" panose="020F0502020204030204" pitchFamily="34" charset="0"/>
                <a:ea typeface="Calibri" panose="020F0502020204030204" pitchFamily="34" charset="0"/>
                <a:cs typeface="Times New Roman" panose="02020603050405020304" pitchFamily="18" charset="0"/>
              </a:rPr>
              <a:t>Truncation</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add a symbol to the end of a word</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allows you to search the "root" of a word to find all its different endings. </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The most common truncation symbol is the asterisk “*”. </a:t>
            </a:r>
          </a:p>
          <a:p>
            <a:pPr>
              <a:lnSpc>
                <a:spcPct val="20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Example:  You are looking for information "the real estate industry."</a:t>
            </a:r>
          </a:p>
          <a:p>
            <a:pPr>
              <a:lnSpc>
                <a:spcPct val="200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Boolean search strateg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49" y="609600"/>
            <a:ext cx="4181475" cy="1771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Boolean search strateg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475" y="3384550"/>
            <a:ext cx="4238625"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4</a:t>
            </a:fld>
            <a:endParaRPr lang="en-US" dirty="0"/>
          </a:p>
        </p:txBody>
      </p:sp>
    </p:spTree>
    <p:custDataLst>
      <p:tags r:id="rId1"/>
    </p:custDataLst>
    <p:extLst>
      <p:ext uri="{BB962C8B-B14F-4D97-AF65-F5344CB8AC3E}">
        <p14:creationId xmlns:p14="http://schemas.microsoft.com/office/powerpoint/2010/main" val="1284299891"/>
      </p:ext>
    </p:extLst>
  </p:cSld>
  <p:clrMapOvr>
    <a:masterClrMapping/>
  </p:clrMapOvr>
  <mc:AlternateContent xmlns:mc="http://schemas.openxmlformats.org/markup-compatibility/2006">
    <mc:Choice xmlns:p14="http://schemas.microsoft.com/office/powerpoint/2010/main" Requires="p14">
      <p:transition spd="slow" p14:dur="1500" advTm="29318">
        <p14:window dir="vert"/>
        <p:sndAc>
          <p:stSnd>
            <p:snd r:embed="rId3" name="camera.wav"/>
          </p:stSnd>
        </p:sndAc>
      </p:transition>
    </mc:Choice>
    <mc:Fallback>
      <p:transition spd="slow" advTm="29318">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618" y="521906"/>
            <a:ext cx="7906327" cy="5847755"/>
          </a:xfrm>
          <a:prstGeom prst="rect">
            <a:avLst/>
          </a:prstGeom>
        </p:spPr>
        <p:txBody>
          <a:bodyPr wrap="square">
            <a:spAutoFit/>
          </a:bodyPr>
          <a:lstStyle/>
          <a:p>
            <a:pPr>
              <a:lnSpc>
                <a:spcPct val="200000"/>
              </a:lnSpc>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Describe basic features of GUI (graphical user interface) browsers and their basic configuration.</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Microsoft Windows</a:t>
            </a:r>
          </a:p>
          <a:p>
            <a:pPr>
              <a:lnSpc>
                <a:spcPct val="200000"/>
              </a:lnSpc>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Features:</a:t>
            </a:r>
          </a:p>
          <a:p>
            <a:pPr marL="342900" marR="0" lvl="0" indent="-342900">
              <a:lnSpc>
                <a:spcPct val="200000"/>
              </a:lnSpc>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Pointer</a:t>
            </a:r>
          </a:p>
          <a:p>
            <a:pPr marL="342900" marR="0" lvl="0" indent="-342900">
              <a:lnSpc>
                <a:spcPct val="200000"/>
              </a:lnSpc>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Pointing device</a:t>
            </a:r>
          </a:p>
          <a:p>
            <a:pPr marL="342900" marR="0" lvl="0" indent="-342900">
              <a:lnSpc>
                <a:spcPct val="200000"/>
              </a:lnSpc>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Icons</a:t>
            </a:r>
          </a:p>
          <a:p>
            <a:pPr marL="342900" marR="0" lvl="0" indent="-342900">
              <a:lnSpc>
                <a:spcPct val="200000"/>
              </a:lnSpc>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Desktop</a:t>
            </a:r>
          </a:p>
          <a:p>
            <a:pPr marL="342900" marR="0" lvl="0" indent="-342900">
              <a:lnSpc>
                <a:spcPct val="200000"/>
              </a:lnSpc>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Windows</a:t>
            </a:r>
          </a:p>
          <a:p>
            <a:pPr marL="342900" marR="0" lvl="0" indent="-342900">
              <a:lnSpc>
                <a:spcPct val="200000"/>
              </a:lnSpc>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Menus </a:t>
            </a:r>
          </a:p>
          <a:p>
            <a:pPr>
              <a:lnSpc>
                <a:spcPct val="200000"/>
              </a:lnSpc>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GUI is a program interface that is more user friendly than command prompt user interface. In this case the user doesn't have to learn complex command languages. GUI takes advantage of the computer's graphics capabilities to make the program easier to use. </a:t>
            </a:r>
          </a:p>
          <a:p>
            <a:pPr>
              <a:lnSpc>
                <a:spcPct val="200000"/>
              </a:lnSpc>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055" y="286299"/>
            <a:ext cx="5356799" cy="3279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r>
              <a:rPr lang="en-US" dirty="0" smtClean="0"/>
              <a:t>Created by Ramone Walker</a:t>
            </a:r>
            <a:endParaRPr lang="en-US" dirty="0"/>
          </a:p>
        </p:txBody>
      </p:sp>
      <p:sp>
        <p:nvSpPr>
          <p:cNvPr id="5" name="Slide Number Placeholder 4"/>
          <p:cNvSpPr>
            <a:spLocks noGrp="1"/>
          </p:cNvSpPr>
          <p:nvPr>
            <p:ph type="sldNum" sz="quarter" idx="12"/>
          </p:nvPr>
        </p:nvSpPr>
        <p:spPr/>
        <p:txBody>
          <a:bodyPr/>
          <a:lstStyle/>
          <a:p>
            <a:fld id="{F528E7E0-2197-40E1-B4DD-DBA76E401CE2}" type="slidenum">
              <a:rPr lang="en-US" smtClean="0"/>
              <a:t>5</a:t>
            </a:fld>
            <a:endParaRPr lang="en-US" dirty="0"/>
          </a:p>
        </p:txBody>
      </p:sp>
    </p:spTree>
    <p:custDataLst>
      <p:tags r:id="rId1"/>
    </p:custDataLst>
    <p:extLst>
      <p:ext uri="{BB962C8B-B14F-4D97-AF65-F5344CB8AC3E}">
        <p14:creationId xmlns:p14="http://schemas.microsoft.com/office/powerpoint/2010/main" val="4057714245"/>
      </p:ext>
    </p:extLst>
  </p:cSld>
  <p:clrMapOvr>
    <a:masterClrMapping/>
  </p:clrMapOvr>
  <mc:AlternateContent xmlns:mc="http://schemas.openxmlformats.org/markup-compatibility/2006">
    <mc:Choice xmlns:p14="http://schemas.microsoft.com/office/powerpoint/2010/main" Requires="p14">
      <p:transition spd="slow" p14:dur="1500" advTm="14509">
        <p14:window dir="vert"/>
        <p:sndAc>
          <p:stSnd>
            <p:snd r:embed="rId3" name="camera.wav"/>
          </p:stSnd>
        </p:sndAc>
      </p:transition>
    </mc:Choice>
    <mc:Fallback>
      <p:transition spd="slow" advTm="14509">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27" y="362559"/>
            <a:ext cx="4644736" cy="5509200"/>
          </a:xfrm>
          <a:prstGeom prst="rect">
            <a:avLst/>
          </a:prstGeom>
        </p:spPr>
        <p:txBody>
          <a:bodyPr wrap="square">
            <a:spAutoFit/>
          </a:bodyPr>
          <a:lstStyle/>
          <a:p>
            <a:pPr>
              <a:lnSpc>
                <a:spcPct val="200000"/>
              </a:lnSpc>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Describe appropriate browser security configurations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Appropriate browser security configurations are the process of securing your computer from internet attacks such as hackers and spammers. </a:t>
            </a:r>
          </a:p>
          <a:p>
            <a:pPr marL="457200" marR="0">
              <a:lnSpc>
                <a:spcPct val="200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feature settings that you can change in your computer security center to make your browser more secure:</a:t>
            </a:r>
          </a:p>
          <a:p>
            <a:pPr marL="342900" marR="0" lvl="0" indent="-342900">
              <a:lnSpc>
                <a:spcPct val="200000"/>
              </a:lnSpc>
              <a:spcBef>
                <a:spcPts val="0"/>
              </a:spcBef>
              <a:spcAft>
                <a:spcPts val="0"/>
              </a:spcAft>
              <a:buFont typeface="Symbol" panose="05050102010706020507" pitchFamily="18" charset="2"/>
              <a:buChar char=""/>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Configure security settings by: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Set security zones</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Set Internet zone security to “Medium High” or higher</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Disable JavaScript</a:t>
            </a:r>
          </a:p>
          <a:p>
            <a:pPr>
              <a:lnSpc>
                <a:spcPct val="200000"/>
              </a:lnSpc>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Automatically clear history: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Configure privacy settings</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Privacy setting- set to high</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Turn off Location</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Turn on Pop-up Blocker</a:t>
            </a:r>
          </a:p>
          <a:p>
            <a:pPr marL="342900" marR="0" lvl="0" indent="-342900">
              <a:lnSpc>
                <a:spcPct val="200000"/>
              </a:lnSpc>
              <a:spcBef>
                <a:spcPts val="0"/>
              </a:spcBef>
              <a:spcAft>
                <a:spcPts val="0"/>
              </a:spcAft>
              <a:buFont typeface="Symbol" panose="05050102010706020507" pitchFamily="18" charset="2"/>
              <a:buChar char=""/>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Configure Advanced Security settings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Created by Ramone Walker</a:t>
            </a:r>
            <a:endParaRPr lang="en-US" dirty="0"/>
          </a:p>
        </p:txBody>
      </p:sp>
      <p:sp>
        <p:nvSpPr>
          <p:cNvPr id="5" name="Slide Number Placeholder 4"/>
          <p:cNvSpPr>
            <a:spLocks noGrp="1"/>
          </p:cNvSpPr>
          <p:nvPr>
            <p:ph type="sldNum" sz="quarter" idx="12"/>
          </p:nvPr>
        </p:nvSpPr>
        <p:spPr/>
        <p:txBody>
          <a:bodyPr/>
          <a:lstStyle/>
          <a:p>
            <a:fld id="{F528E7E0-2197-40E1-B4DD-DBA76E401CE2}" type="slidenum">
              <a:rPr lang="en-US" smtClean="0"/>
              <a:t>6</a:t>
            </a:fld>
            <a:endParaRPr lang="en-US" dirty="0"/>
          </a:p>
        </p:txBody>
      </p:sp>
      <p:pic>
        <p:nvPicPr>
          <p:cNvPr id="6" name="How does internet security work">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772499" y="1111372"/>
            <a:ext cx="5636327" cy="4227245"/>
          </a:xfrm>
          <a:prstGeom prst="rect">
            <a:avLst/>
          </a:prstGeom>
        </p:spPr>
      </p:pic>
    </p:spTree>
    <p:custDataLst>
      <p:tags r:id="rId1"/>
    </p:custDataLst>
    <p:extLst>
      <p:ext uri="{BB962C8B-B14F-4D97-AF65-F5344CB8AC3E}">
        <p14:creationId xmlns:p14="http://schemas.microsoft.com/office/powerpoint/2010/main" val="2556380238"/>
      </p:ext>
    </p:extLst>
  </p:cSld>
  <p:clrMapOvr>
    <a:masterClrMapping/>
  </p:clrMapOvr>
  <mc:AlternateContent xmlns:mc="http://schemas.openxmlformats.org/markup-compatibility/2006">
    <mc:Choice xmlns:p14="http://schemas.microsoft.com/office/powerpoint/2010/main" Requires="p14">
      <p:transition spd="slow" p14:dur="1500" advTm="141933">
        <p14:window dir="vert"/>
        <p:sndAc>
          <p:stSnd>
            <p:snd r:embed="rId5" name="camera.wav"/>
          </p:stSnd>
        </p:sndAc>
      </p:transition>
    </mc:Choice>
    <mc:Fallback>
      <p:transition spd="slow" advTm="141933">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bldLst>
      <p:bldP spid="2" grpId="0"/>
    </p:bldLst>
  </p:timing>
  <p:extLst>
    <p:ext uri="{E180D4A7-C9FB-4DFB-919C-405C955672EB}">
      <p14:showEvtLst xmlns:p14="http://schemas.microsoft.com/office/powerpoint/2010/main">
        <p14:playEvt time="8988" objId="6"/>
        <p14:stopEvt time="138440"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1111977"/>
            <a:ext cx="5781964" cy="4339650"/>
          </a:xfrm>
          <a:prstGeom prst="rect">
            <a:avLst/>
          </a:prstGeom>
        </p:spPr>
        <p:txBody>
          <a:bodyPr wrap="square">
            <a:spAutoFit/>
          </a:bodyPr>
          <a:lstStyle/>
          <a:p>
            <a:pPr>
              <a:lnSpc>
                <a:spcPct val="200000"/>
              </a:lnSpc>
            </a:pPr>
            <a:r>
              <a:rPr lang="en-US" sz="1200" b="1" dirty="0">
                <a:latin typeface="Calibri" panose="020F0502020204030204" pitchFamily="34" charset="0"/>
                <a:ea typeface="Calibri" panose="020F0502020204030204" pitchFamily="34" charset="0"/>
                <a:cs typeface="Times New Roman" panose="02020603050405020304" pitchFamily="18" charset="0"/>
              </a:rPr>
              <a:t>Describe the Internet, Intranet, and regulatory control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Intranet is a private network that is not available to the world outside of the Intranet</a:t>
            </a:r>
          </a:p>
          <a:p>
            <a:pPr>
              <a:lnSpc>
                <a:spcPct val="200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Internet is the world-wide network of computers accessible to the world's public</a:t>
            </a:r>
          </a:p>
          <a:p>
            <a:pPr>
              <a:lnSpc>
                <a:spcPct val="200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According to InternetSociety.org Internet regulation is basically restricting or controlling access to certain aspects or information. Internet regulation consists of: Censorship of data, and controlling aspects of the Internet such as domain registration, IP address control and more.</a:t>
            </a:r>
          </a:p>
          <a:p>
            <a:pPr>
              <a:lnSpc>
                <a:spcPct val="200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28" name="Picture 4" descr="Image result for Internet regulatory control"/>
          <p:cNvPicPr>
            <a:picLocks noChangeAspect="1" noChangeArrowheads="1"/>
          </p:cNvPicPr>
          <p:nvPr/>
        </p:nvPicPr>
        <p:blipFill rotWithShape="1">
          <a:blip r:embed="rId4">
            <a:extLst>
              <a:ext uri="{28A0092B-C50C-407E-A947-70E740481C1C}">
                <a14:useLocalDpi xmlns:a14="http://schemas.microsoft.com/office/drawing/2010/main" val="0"/>
              </a:ext>
            </a:extLst>
          </a:blip>
          <a:srcRect l="5016" t="6171" r="5615" b="12988"/>
          <a:stretch/>
        </p:blipFill>
        <p:spPr bwMode="auto">
          <a:xfrm>
            <a:off x="6216840" y="1579418"/>
            <a:ext cx="5430983" cy="3796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7</a:t>
            </a:fld>
            <a:endParaRPr lang="en-US" dirty="0"/>
          </a:p>
        </p:txBody>
      </p:sp>
    </p:spTree>
    <p:custDataLst>
      <p:tags r:id="rId1"/>
    </p:custDataLst>
    <p:extLst>
      <p:ext uri="{BB962C8B-B14F-4D97-AF65-F5344CB8AC3E}">
        <p14:creationId xmlns:p14="http://schemas.microsoft.com/office/powerpoint/2010/main" val="3832029998"/>
      </p:ext>
    </p:extLst>
  </p:cSld>
  <p:clrMapOvr>
    <a:masterClrMapping/>
  </p:clrMapOvr>
  <mc:AlternateContent xmlns:mc="http://schemas.openxmlformats.org/markup-compatibility/2006">
    <mc:Choice xmlns:p14="http://schemas.microsoft.com/office/powerpoint/2010/main" Requires="p14">
      <p:transition spd="slow" p14:dur="1500" advTm="28335">
        <p14:window dir="vert"/>
        <p:sndAc>
          <p:stSnd>
            <p:snd r:embed="rId3" name="camera.wav"/>
          </p:stSnd>
        </p:sndAc>
      </p:transition>
    </mc:Choice>
    <mc:Fallback>
      <p:transition spd="slow" advTm="28335">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127" y="444500"/>
            <a:ext cx="11203710" cy="5816977"/>
          </a:xfrm>
          <a:prstGeom prst="rect">
            <a:avLst/>
          </a:prstGeom>
        </p:spPr>
        <p:txBody>
          <a:bodyPr wrap="square" numCol="2">
            <a:spAutoFit/>
          </a:bodyPr>
          <a:lstStyle/>
          <a:p>
            <a:pPr>
              <a:lnSpc>
                <a:spcPct val="200000"/>
              </a:lnSpc>
            </a:pPr>
            <a:r>
              <a:rPr lang="en-US" sz="1400" b="1" dirty="0">
                <a:latin typeface="Calibri" panose="020F0502020204030204" pitchFamily="34" charset="0"/>
                <a:ea typeface="Calibri" panose="020F0502020204030204" pitchFamily="34" charset="0"/>
                <a:cs typeface="Times New Roman" panose="02020603050405020304" pitchFamily="18" charset="0"/>
              </a:rPr>
              <a:t>List the Universal Resource Locators (URLs) for the sites </a:t>
            </a:r>
            <a:r>
              <a:rPr lang="en-US" sz="1400" b="1" dirty="0" smtClean="0">
                <a:latin typeface="Calibri" panose="020F0502020204030204" pitchFamily="34" charset="0"/>
                <a:ea typeface="Calibri" panose="020F0502020204030204" pitchFamily="34" charset="0"/>
                <a:cs typeface="Times New Roman" panose="02020603050405020304" pitchFamily="18" charset="0"/>
              </a:rPr>
              <a:t>researched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www.fcc.gov</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www.internetsociety.org</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www.hcidata.info</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www.webopedia.com</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www.li.suu.edu</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www.google.com</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www.computerhope.com</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web.stanford.edu</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en.wikipedia.org</a:t>
            </a:r>
          </a:p>
          <a:p>
            <a:pPr marR="0" lvl="0">
              <a:lnSpc>
                <a:spcPct val="200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www.pluralsight.com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146" name="Picture 2" descr="Image result for webs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702" y="1136073"/>
            <a:ext cx="9115425"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8</a:t>
            </a:fld>
            <a:endParaRPr lang="en-US" dirty="0"/>
          </a:p>
        </p:txBody>
      </p:sp>
    </p:spTree>
    <p:custDataLst>
      <p:tags r:id="rId1"/>
    </p:custDataLst>
    <p:extLst>
      <p:ext uri="{BB962C8B-B14F-4D97-AF65-F5344CB8AC3E}">
        <p14:creationId xmlns:p14="http://schemas.microsoft.com/office/powerpoint/2010/main" val="1359007447"/>
      </p:ext>
    </p:extLst>
  </p:cSld>
  <p:clrMapOvr>
    <a:masterClrMapping/>
  </p:clrMapOvr>
  <mc:AlternateContent xmlns:mc="http://schemas.openxmlformats.org/markup-compatibility/2006">
    <mc:Choice xmlns:p14="http://schemas.microsoft.com/office/powerpoint/2010/main" Requires="p14">
      <p:transition spd="slow" p14:dur="1500" advTm="6325">
        <p14:window dir="vert"/>
        <p:sndAc>
          <p:stSnd>
            <p:snd r:embed="rId3" name="camera.wav"/>
          </p:stSnd>
        </p:sndAc>
      </p:transition>
    </mc:Choice>
    <mc:Fallback>
      <p:transition spd="slow" advTm="6325">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609" y="784692"/>
            <a:ext cx="5048827" cy="4832092"/>
          </a:xfrm>
          <a:prstGeom prst="rect">
            <a:avLst/>
          </a:prstGeom>
        </p:spPr>
        <p:txBody>
          <a:bodyPr wrap="square">
            <a:spAutoFit/>
          </a:bodyPr>
          <a:lstStyle/>
          <a:p>
            <a:pPr>
              <a:lnSpc>
                <a:spcPct val="200000"/>
              </a:lnSpc>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Describe telnet, plug-ins, and data compression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Telnet</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Telnet is a network protocol that allows a user on one computer to log onto another computer that is part of the same network.</a:t>
            </a:r>
          </a:p>
          <a:p>
            <a:pPr>
              <a:lnSpc>
                <a:spcPct val="200000"/>
              </a:lnSpc>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Plug-ins</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In the world of computers, a plugin is a software component that adds a specific feature to an existing computer program or browsers. When a program supports plug-ins, it enables customization. One of the most popular browser that allows plugins is google chrome.</a:t>
            </a:r>
          </a:p>
          <a:p>
            <a:pPr>
              <a:lnSpc>
                <a:spcPct val="200000"/>
              </a:lnSpc>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Symbol" panose="05050102010706020507" pitchFamily="18" charset="2"/>
              <a:buChar cha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Data Compressing</a:t>
            </a:r>
          </a:p>
          <a:p>
            <a:pPr marL="742950" marR="0" lvl="1" indent="-285750">
              <a:lnSpc>
                <a:spcPct val="200000"/>
              </a:lnSpc>
              <a:spcBef>
                <a:spcPts val="0"/>
              </a:spcBef>
              <a:spcAft>
                <a:spcPts val="0"/>
              </a:spcAft>
              <a:buFont typeface="Courier New" panose="02070309020205020404" pitchFamily="49" charset="0"/>
              <a:buChar char="o"/>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Data compressing involves the reducing of information or data into lower bits than the original representation.  </a:t>
            </a:r>
          </a:p>
        </p:txBody>
      </p:sp>
      <p:pic>
        <p:nvPicPr>
          <p:cNvPr id="2050" name="Picture 2" descr="Image result for telnet, plug-ins, and data compress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29903" y="1562966"/>
            <a:ext cx="5295900" cy="346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Created by Ramone Walker</a:t>
            </a:r>
            <a:endParaRPr lang="en-US" dirty="0"/>
          </a:p>
        </p:txBody>
      </p:sp>
      <p:sp>
        <p:nvSpPr>
          <p:cNvPr id="4" name="Slide Number Placeholder 3"/>
          <p:cNvSpPr>
            <a:spLocks noGrp="1"/>
          </p:cNvSpPr>
          <p:nvPr>
            <p:ph type="sldNum" sz="quarter" idx="12"/>
          </p:nvPr>
        </p:nvSpPr>
        <p:spPr/>
        <p:txBody>
          <a:bodyPr/>
          <a:lstStyle/>
          <a:p>
            <a:fld id="{F528E7E0-2197-40E1-B4DD-DBA76E401CE2}" type="slidenum">
              <a:rPr lang="en-US" smtClean="0"/>
              <a:t>9</a:t>
            </a:fld>
            <a:endParaRPr lang="en-US" dirty="0"/>
          </a:p>
        </p:txBody>
      </p:sp>
    </p:spTree>
    <p:custDataLst>
      <p:tags r:id="rId1"/>
    </p:custDataLst>
    <p:extLst>
      <p:ext uri="{BB962C8B-B14F-4D97-AF65-F5344CB8AC3E}">
        <p14:creationId xmlns:p14="http://schemas.microsoft.com/office/powerpoint/2010/main" val="1309569754"/>
      </p:ext>
    </p:extLst>
  </p:cSld>
  <p:clrMapOvr>
    <a:masterClrMapping/>
  </p:clrMapOvr>
  <mc:AlternateContent xmlns:mc="http://schemas.openxmlformats.org/markup-compatibility/2006">
    <mc:Choice xmlns:p14="http://schemas.microsoft.com/office/powerpoint/2010/main" Requires="p14">
      <p:transition spd="slow" p14:dur="1500" advTm="29824">
        <p14:window dir="vert"/>
        <p:sndAc>
          <p:stSnd>
            <p:snd r:embed="rId3" name="camera.wav"/>
          </p:stSnd>
        </p:sndAc>
      </p:transition>
    </mc:Choice>
    <mc:Fallback>
      <p:transition spd="slow" advTm="29824">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2.9"/>
</p:tagLst>
</file>

<file path=ppt/tags/tag13.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3.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4.1"/>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TotalTime>
  <Words>639</Words>
  <Application>Microsoft Office PowerPoint</Application>
  <PresentationFormat>Widescreen</PresentationFormat>
  <Paragraphs>137</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Courier New</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Ramone Walker</dc:creator>
  <cp:lastModifiedBy>Ramone Walker</cp:lastModifiedBy>
  <cp:revision>13</cp:revision>
  <dcterms:created xsi:type="dcterms:W3CDTF">2017-05-02T05:48:39Z</dcterms:created>
  <dcterms:modified xsi:type="dcterms:W3CDTF">2017-05-04T18:26:57Z</dcterms:modified>
</cp:coreProperties>
</file>